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12801600" cy="9601200" type="A3"/>
  <p:notesSz cx="6808788" cy="9940925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0066FF"/>
    <a:srgbClr val="FFCC66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1220" y="6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5B801-7E8E-48DA-9272-CD28E7311398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372EE-076C-436B-8D32-26D4E77668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102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F8E36-EE90-494F-A6D2-E3A84B306618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3E131-2E10-4C69-ACAF-0E123D7CEA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388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 to Improvement Team: For</a:t>
            </a:r>
            <a:r>
              <a:rPr lang="en-GB" baseline="0" dirty="0" smtClean="0"/>
              <a:t> the more detailed training pack for using the A3 template, send a copy of Training Problem Solving 2016 11 14 (saved in the Improvement Team Shared Drive – THEATRE UTILISATION – NOV 15\A PWC JULY 2016\Problem Solving\Training Problem Solving 2016 11 14)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3E131-2E10-4C69-ACAF-0E123D7CEA6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73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41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48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06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343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377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77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26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47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903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128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40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24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2619178" y="236848"/>
            <a:ext cx="6745228" cy="775492"/>
          </a:xfrm>
          <a:prstGeom prst="rect">
            <a:avLst/>
          </a:prstGeom>
        </p:spPr>
        <p:txBody>
          <a:bodyPr lIns="128016" tIns="64008" rIns="128016" bIns="64008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altLang="en-US" sz="3200" b="1" dirty="0" smtClean="0">
                <a:solidFill>
                  <a:srgbClr val="D60093"/>
                </a:solidFill>
                <a:latin typeface="+mn-lt"/>
                <a:ea typeface="+mn-ea"/>
                <a:cs typeface="+mn-cs"/>
              </a:rPr>
              <a:t>XXX-000 Project Name Driver </a:t>
            </a:r>
            <a:r>
              <a:rPr lang="en-GB" altLang="en-US" sz="3200" b="1" dirty="0">
                <a:solidFill>
                  <a:srgbClr val="D60093"/>
                </a:solidFill>
                <a:latin typeface="+mn-lt"/>
                <a:ea typeface="+mn-ea"/>
                <a:cs typeface="+mn-cs"/>
              </a:rPr>
              <a:t>Diagram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85379" y="3035348"/>
            <a:ext cx="2141604" cy="3262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07700" y="912168"/>
            <a:ext cx="1512168" cy="1160318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B050"/>
                </a:solidFill>
              </a:rPr>
              <a:t>Aim</a:t>
            </a:r>
          </a:p>
          <a:p>
            <a:pPr lvl="0" algn="ctr"/>
            <a:r>
              <a:rPr lang="en-US" sz="1400" b="1" dirty="0">
                <a:solidFill>
                  <a:srgbClr val="00B050"/>
                </a:solidFill>
              </a:rPr>
              <a:t>In order to achieve the aim</a:t>
            </a:r>
            <a:r>
              <a:rPr lang="en-US" sz="1400" b="1" dirty="0" smtClean="0">
                <a:solidFill>
                  <a:srgbClr val="00B050"/>
                </a:solidFill>
              </a:rPr>
              <a:t>…</a:t>
            </a:r>
            <a:endParaRPr lang="en-GB" sz="14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5856" y="6249547"/>
            <a:ext cx="1597369" cy="1375761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GB" sz="1400" b="1" dirty="0"/>
              <a:t>You should add your aim as decided in step </a:t>
            </a:r>
            <a:r>
              <a:rPr lang="en-GB" sz="1400" b="1" dirty="0" smtClean="0"/>
              <a:t>3 </a:t>
            </a:r>
            <a:r>
              <a:rPr lang="en-GB" sz="1400" b="1" dirty="0"/>
              <a:t>here</a:t>
            </a:r>
          </a:p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2952439" y="912168"/>
            <a:ext cx="2318658" cy="729430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B050"/>
                </a:solidFill>
              </a:rPr>
              <a:t>Strategy</a:t>
            </a:r>
          </a:p>
          <a:p>
            <a:pPr lvl="0" algn="ctr"/>
            <a:r>
              <a:rPr lang="en-US" sz="1400" b="1" dirty="0">
                <a:solidFill>
                  <a:srgbClr val="00B050"/>
                </a:solidFill>
              </a:rPr>
              <a:t>...we must ensure</a:t>
            </a:r>
            <a:r>
              <a:rPr lang="en-US" sz="1400" b="1" dirty="0" smtClean="0">
                <a:solidFill>
                  <a:srgbClr val="00B050"/>
                </a:solidFill>
              </a:rPr>
              <a:t>…</a:t>
            </a:r>
            <a:endParaRPr lang="en-GB" sz="1400" b="1" dirty="0">
              <a:solidFill>
                <a:srgbClr val="00B05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091569" y="2486556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3064366" y="4387395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3023702" y="6276944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23" name="Rounded Rectangle 22"/>
          <p:cNvSpPr/>
          <p:nvPr/>
        </p:nvSpPr>
        <p:spPr>
          <a:xfrm>
            <a:off x="6165307" y="3132448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en-US" sz="1700" b="1" dirty="0" smtClean="0"/>
              <a:t> </a:t>
            </a:r>
            <a:endParaRPr lang="en-GB" sz="1700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6144977" y="2539549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25" name="Rounded Rectangle 24"/>
          <p:cNvSpPr/>
          <p:nvPr/>
        </p:nvSpPr>
        <p:spPr>
          <a:xfrm>
            <a:off x="6144977" y="1940566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827493" y="912168"/>
            <a:ext cx="2971996" cy="729430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B050"/>
                </a:solidFill>
              </a:rPr>
              <a:t>Tactic</a:t>
            </a:r>
          </a:p>
          <a:p>
            <a:pPr lvl="0" algn="ctr"/>
            <a:r>
              <a:rPr lang="en-US" sz="1400" b="1" dirty="0">
                <a:solidFill>
                  <a:srgbClr val="00B050"/>
                </a:solidFill>
              </a:rPr>
              <a:t>…which requires</a:t>
            </a:r>
            <a:r>
              <a:rPr lang="en-US" sz="1400" b="1" dirty="0" smtClean="0">
                <a:solidFill>
                  <a:srgbClr val="00B050"/>
                </a:solidFill>
              </a:rPr>
              <a:t>…</a:t>
            </a:r>
            <a:endParaRPr lang="en-GB" sz="1400" b="1" dirty="0">
              <a:solidFill>
                <a:srgbClr val="00B050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165308" y="3858352"/>
            <a:ext cx="2403009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6148849" y="4441796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6148849" y="5059829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6128462" y="5672953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31" name="Rounded Rectangle 30"/>
          <p:cNvSpPr/>
          <p:nvPr/>
        </p:nvSpPr>
        <p:spPr>
          <a:xfrm>
            <a:off x="6132611" y="6238481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6148849" y="6874431"/>
            <a:ext cx="2423341" cy="495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700" b="1" dirty="0"/>
          </a:p>
        </p:txBody>
      </p:sp>
      <p:cxnSp>
        <p:nvCxnSpPr>
          <p:cNvPr id="16" name="Straight Connector 15"/>
          <p:cNvCxnSpPr>
            <a:stCxn id="2" idx="3"/>
            <a:endCxn id="20" idx="1"/>
          </p:cNvCxnSpPr>
          <p:nvPr/>
        </p:nvCxnSpPr>
        <p:spPr>
          <a:xfrm flipV="1">
            <a:off x="2326983" y="4635295"/>
            <a:ext cx="737383" cy="310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Straight Connector 2048"/>
          <p:cNvCxnSpPr/>
          <p:nvPr/>
        </p:nvCxnSpPr>
        <p:spPr>
          <a:xfrm>
            <a:off x="2713464" y="2787448"/>
            <a:ext cx="20332" cy="373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" name="Straight Connector 2052"/>
          <p:cNvCxnSpPr>
            <a:endCxn id="19" idx="1"/>
          </p:cNvCxnSpPr>
          <p:nvPr/>
        </p:nvCxnSpPr>
        <p:spPr>
          <a:xfrm>
            <a:off x="2781331" y="2734455"/>
            <a:ext cx="310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5" name="Straight Connector 2054"/>
          <p:cNvCxnSpPr>
            <a:endCxn id="21" idx="1"/>
          </p:cNvCxnSpPr>
          <p:nvPr/>
        </p:nvCxnSpPr>
        <p:spPr>
          <a:xfrm>
            <a:off x="2733796" y="6524844"/>
            <a:ext cx="2899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Straight Connector 2057"/>
          <p:cNvCxnSpPr>
            <a:stCxn id="19" idx="3"/>
            <a:endCxn id="24" idx="1"/>
          </p:cNvCxnSpPr>
          <p:nvPr/>
        </p:nvCxnSpPr>
        <p:spPr>
          <a:xfrm>
            <a:off x="5514910" y="2734456"/>
            <a:ext cx="630067" cy="529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0" name="Straight Connector 2059"/>
          <p:cNvCxnSpPr/>
          <p:nvPr/>
        </p:nvCxnSpPr>
        <p:spPr>
          <a:xfrm>
            <a:off x="5796010" y="2190839"/>
            <a:ext cx="0" cy="1209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Straight Connector 2062"/>
          <p:cNvCxnSpPr>
            <a:endCxn id="23" idx="1"/>
          </p:cNvCxnSpPr>
          <p:nvPr/>
        </p:nvCxnSpPr>
        <p:spPr>
          <a:xfrm>
            <a:off x="5816340" y="3380347"/>
            <a:ext cx="3489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5" name="Straight Connector 2064"/>
          <p:cNvCxnSpPr>
            <a:endCxn id="25" idx="1"/>
          </p:cNvCxnSpPr>
          <p:nvPr/>
        </p:nvCxnSpPr>
        <p:spPr>
          <a:xfrm>
            <a:off x="5796010" y="2188466"/>
            <a:ext cx="3489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2" name="Straight Connector 2071"/>
          <p:cNvCxnSpPr>
            <a:stCxn id="20" idx="3"/>
            <a:endCxn id="28" idx="1"/>
          </p:cNvCxnSpPr>
          <p:nvPr/>
        </p:nvCxnSpPr>
        <p:spPr>
          <a:xfrm>
            <a:off x="5487707" y="4635295"/>
            <a:ext cx="661142" cy="54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9537282" y="3357931"/>
            <a:ext cx="2722059" cy="5592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400" b="1" dirty="0"/>
          </a:p>
        </p:txBody>
      </p:sp>
      <p:sp>
        <p:nvSpPr>
          <p:cNvPr id="63" name="Rounded Rectangle 62"/>
          <p:cNvSpPr/>
          <p:nvPr/>
        </p:nvSpPr>
        <p:spPr>
          <a:xfrm>
            <a:off x="9537283" y="1644872"/>
            <a:ext cx="2722059" cy="6260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400" b="1" dirty="0"/>
          </a:p>
        </p:txBody>
      </p:sp>
      <p:sp>
        <p:nvSpPr>
          <p:cNvPr id="65" name="Rounded Rectangle 64"/>
          <p:cNvSpPr/>
          <p:nvPr/>
        </p:nvSpPr>
        <p:spPr>
          <a:xfrm>
            <a:off x="9535696" y="4092312"/>
            <a:ext cx="2722059" cy="4854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400" b="1" dirty="0"/>
          </a:p>
        </p:txBody>
      </p:sp>
      <p:sp>
        <p:nvSpPr>
          <p:cNvPr id="67" name="Rounded Rectangle 66"/>
          <p:cNvSpPr/>
          <p:nvPr/>
        </p:nvSpPr>
        <p:spPr>
          <a:xfrm>
            <a:off x="9535695" y="4761294"/>
            <a:ext cx="2722059" cy="7459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400" b="1" dirty="0"/>
          </a:p>
        </p:txBody>
      </p:sp>
      <p:sp>
        <p:nvSpPr>
          <p:cNvPr id="68" name="Rounded Rectangle 67"/>
          <p:cNvSpPr/>
          <p:nvPr/>
        </p:nvSpPr>
        <p:spPr>
          <a:xfrm>
            <a:off x="9663716" y="7713025"/>
            <a:ext cx="2722059" cy="7508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400" b="1" dirty="0"/>
          </a:p>
        </p:txBody>
      </p:sp>
      <p:sp>
        <p:nvSpPr>
          <p:cNvPr id="69" name="Rounded Rectangle 68"/>
          <p:cNvSpPr/>
          <p:nvPr/>
        </p:nvSpPr>
        <p:spPr>
          <a:xfrm>
            <a:off x="9611183" y="7037357"/>
            <a:ext cx="2736217" cy="4687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400" b="1" dirty="0"/>
          </a:p>
        </p:txBody>
      </p:sp>
      <p:sp>
        <p:nvSpPr>
          <p:cNvPr id="70" name="Rounded Rectangle 69"/>
          <p:cNvSpPr/>
          <p:nvPr/>
        </p:nvSpPr>
        <p:spPr>
          <a:xfrm>
            <a:off x="9582227" y="5690755"/>
            <a:ext cx="2722059" cy="6893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400" b="1" dirty="0"/>
          </a:p>
        </p:txBody>
      </p:sp>
      <p:sp>
        <p:nvSpPr>
          <p:cNvPr id="71" name="Rounded Rectangle 70"/>
          <p:cNvSpPr/>
          <p:nvPr/>
        </p:nvSpPr>
        <p:spPr>
          <a:xfrm>
            <a:off x="9625506" y="6544506"/>
            <a:ext cx="2707573" cy="4062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64008" rIns="128016" bIns="64008" rtlCol="0" anchor="ctr"/>
          <a:lstStyle/>
          <a:p>
            <a:pPr algn="ctr"/>
            <a:endParaRPr lang="en-GB" sz="14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9309815" y="912168"/>
            <a:ext cx="2971996" cy="729430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B050"/>
                </a:solidFill>
              </a:rPr>
              <a:t>Change Ideas</a:t>
            </a:r>
          </a:p>
          <a:p>
            <a:pPr lvl="0" algn="ctr"/>
            <a:r>
              <a:rPr lang="en-US" sz="1400" b="1" dirty="0">
                <a:solidFill>
                  <a:srgbClr val="00B050"/>
                </a:solidFill>
              </a:rPr>
              <a:t>…ideas to make this </a:t>
            </a:r>
            <a:r>
              <a:rPr lang="en-US" sz="1400" b="1" dirty="0" smtClean="0">
                <a:solidFill>
                  <a:srgbClr val="00B050"/>
                </a:solidFill>
              </a:rPr>
              <a:t>happen</a:t>
            </a:r>
            <a:endParaRPr lang="en-GB" sz="1400" b="1" dirty="0">
              <a:solidFill>
                <a:srgbClr val="00B050"/>
              </a:solidFill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>
            <a:off x="5818278" y="4106251"/>
            <a:ext cx="0" cy="1209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8" name="Straight Connector 2077"/>
          <p:cNvCxnSpPr>
            <a:endCxn id="27" idx="1"/>
          </p:cNvCxnSpPr>
          <p:nvPr/>
        </p:nvCxnSpPr>
        <p:spPr>
          <a:xfrm>
            <a:off x="5818278" y="4106251"/>
            <a:ext cx="3470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29" idx="1"/>
          </p:cNvCxnSpPr>
          <p:nvPr/>
        </p:nvCxnSpPr>
        <p:spPr>
          <a:xfrm>
            <a:off x="5818278" y="5307728"/>
            <a:ext cx="330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1" idx="3"/>
            <a:endCxn id="31" idx="1"/>
          </p:cNvCxnSpPr>
          <p:nvPr/>
        </p:nvCxnSpPr>
        <p:spPr>
          <a:xfrm flipV="1">
            <a:off x="5447043" y="6486381"/>
            <a:ext cx="685568" cy="38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818278" y="5920853"/>
            <a:ext cx="0" cy="1209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30" idx="1"/>
          </p:cNvCxnSpPr>
          <p:nvPr/>
        </p:nvCxnSpPr>
        <p:spPr>
          <a:xfrm>
            <a:off x="5818278" y="5920853"/>
            <a:ext cx="310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32" idx="1"/>
          </p:cNvCxnSpPr>
          <p:nvPr/>
        </p:nvCxnSpPr>
        <p:spPr>
          <a:xfrm>
            <a:off x="5818278" y="7122330"/>
            <a:ext cx="330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23" idx="3"/>
            <a:endCxn id="61" idx="1"/>
          </p:cNvCxnSpPr>
          <p:nvPr/>
        </p:nvCxnSpPr>
        <p:spPr>
          <a:xfrm>
            <a:off x="8588648" y="3380348"/>
            <a:ext cx="948634" cy="2572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25" idx="3"/>
            <a:endCxn id="63" idx="1"/>
          </p:cNvCxnSpPr>
          <p:nvPr/>
        </p:nvCxnSpPr>
        <p:spPr>
          <a:xfrm flipV="1">
            <a:off x="8568318" y="1957908"/>
            <a:ext cx="968965" cy="230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27" idx="3"/>
            <a:endCxn id="65" idx="1"/>
          </p:cNvCxnSpPr>
          <p:nvPr/>
        </p:nvCxnSpPr>
        <p:spPr>
          <a:xfrm>
            <a:off x="8568317" y="4106252"/>
            <a:ext cx="967379" cy="228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30" idx="3"/>
            <a:endCxn id="71" idx="1"/>
          </p:cNvCxnSpPr>
          <p:nvPr/>
        </p:nvCxnSpPr>
        <p:spPr>
          <a:xfrm>
            <a:off x="8551803" y="5920853"/>
            <a:ext cx="1073703" cy="826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29" idx="3"/>
            <a:endCxn id="70" idx="1"/>
          </p:cNvCxnSpPr>
          <p:nvPr/>
        </p:nvCxnSpPr>
        <p:spPr>
          <a:xfrm>
            <a:off x="8572190" y="5307729"/>
            <a:ext cx="1010037" cy="727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1" idx="3"/>
            <a:endCxn id="69" idx="1"/>
          </p:cNvCxnSpPr>
          <p:nvPr/>
        </p:nvCxnSpPr>
        <p:spPr>
          <a:xfrm>
            <a:off x="8555952" y="6486381"/>
            <a:ext cx="1055231" cy="7853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32" idx="3"/>
            <a:endCxn id="68" idx="1"/>
          </p:cNvCxnSpPr>
          <p:nvPr/>
        </p:nvCxnSpPr>
        <p:spPr>
          <a:xfrm>
            <a:off x="8572190" y="7122331"/>
            <a:ext cx="1091526" cy="9661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28" idx="3"/>
            <a:endCxn id="67" idx="1"/>
          </p:cNvCxnSpPr>
          <p:nvPr/>
        </p:nvCxnSpPr>
        <p:spPr>
          <a:xfrm>
            <a:off x="8572190" y="4689696"/>
            <a:ext cx="963505" cy="444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2908490" y="6937428"/>
            <a:ext cx="2538554" cy="775597"/>
          </a:xfrm>
          <a:prstGeom prst="rect">
            <a:avLst/>
          </a:prstGeom>
          <a:solidFill>
            <a:schemeClr val="bg1"/>
          </a:solidFill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GB" sz="1400" b="1" dirty="0" smtClean="0"/>
              <a:t>Strategies are </a:t>
            </a:r>
            <a:r>
              <a:rPr lang="en-US" sz="1400" b="1" dirty="0" smtClean="0"/>
              <a:t>high-level </a:t>
            </a:r>
            <a:r>
              <a:rPr lang="en-US" sz="1400" b="1" dirty="0"/>
              <a:t>factors you need to influence in order to achieve </a:t>
            </a:r>
            <a:r>
              <a:rPr lang="en-US" sz="1400" b="1" dirty="0" smtClean="0"/>
              <a:t>your aim</a:t>
            </a:r>
            <a:endParaRPr lang="en-GB" sz="1400" dirty="0"/>
          </a:p>
        </p:txBody>
      </p:sp>
      <p:sp>
        <p:nvSpPr>
          <p:cNvPr id="120" name="TextBox 119"/>
          <p:cNvSpPr txBox="1"/>
          <p:nvPr/>
        </p:nvSpPr>
        <p:spPr>
          <a:xfrm>
            <a:off x="6165309" y="7378488"/>
            <a:ext cx="2382677" cy="560153"/>
          </a:xfrm>
          <a:prstGeom prst="rect">
            <a:avLst/>
          </a:prstGeom>
          <a:solidFill>
            <a:schemeClr val="bg1"/>
          </a:solidFill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GB" sz="1400" b="1" dirty="0" smtClean="0"/>
              <a:t>Tactics are the</a:t>
            </a:r>
            <a:r>
              <a:rPr lang="en-US" sz="1400" b="1" dirty="0" smtClean="0"/>
              <a:t> </a:t>
            </a:r>
            <a:r>
              <a:rPr lang="en-US" sz="1400" b="1" dirty="0"/>
              <a:t>factors that underpin each strategy</a:t>
            </a:r>
            <a:endParaRPr lang="en-GB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304707" y="238367"/>
            <a:ext cx="2538554" cy="775597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GB" sz="1400" b="1" dirty="0" smtClean="0"/>
              <a:t>Version: </a:t>
            </a:r>
            <a:r>
              <a:rPr lang="en-GB" sz="1400" b="1" dirty="0" err="1" smtClean="0"/>
              <a:t>Vx.x</a:t>
            </a:r>
            <a:endParaRPr lang="en-GB" sz="1400" b="1" dirty="0" smtClean="0"/>
          </a:p>
          <a:p>
            <a:r>
              <a:rPr lang="en-GB" sz="1400" b="1" dirty="0" smtClean="0"/>
              <a:t>Date: xx/xx/xx</a:t>
            </a:r>
          </a:p>
          <a:p>
            <a:r>
              <a:rPr lang="en-GB" sz="1400" b="1" dirty="0" smtClean="0"/>
              <a:t>Author: xxx</a:t>
            </a:r>
            <a:endParaRPr lang="en-GB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718851" y="7999528"/>
            <a:ext cx="3456384" cy="152349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B050"/>
                </a:solidFill>
              </a:rPr>
              <a:t>Project Measures</a:t>
            </a:r>
            <a:endParaRPr lang="en-GB" sz="1700" b="1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TBD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TBD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TBD</a:t>
            </a:r>
          </a:p>
          <a:p>
            <a:endParaRPr lang="en-GB" sz="1700" dirty="0"/>
          </a:p>
        </p:txBody>
      </p:sp>
      <p:sp>
        <p:nvSpPr>
          <p:cNvPr id="6" name="TextBox 5"/>
          <p:cNvSpPr txBox="1"/>
          <p:nvPr/>
        </p:nvSpPr>
        <p:spPr>
          <a:xfrm>
            <a:off x="10217224" y="9121080"/>
            <a:ext cx="2487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solidFill>
                  <a:schemeClr val="bg1">
                    <a:lumMod val="65000"/>
                  </a:schemeClr>
                </a:solidFill>
              </a:rPr>
              <a:t>DRD-TEMP-IMP, v3.0, 25/09/2018</a:t>
            </a:r>
            <a:endParaRPr lang="en-GB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9537283" y="2422573"/>
            <a:ext cx="2744528" cy="7701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cxnSp>
        <p:nvCxnSpPr>
          <p:cNvPr id="2082" name="Straight Connector 2081"/>
          <p:cNvCxnSpPr>
            <a:stCxn id="24" idx="3"/>
            <a:endCxn id="86" idx="1"/>
          </p:cNvCxnSpPr>
          <p:nvPr/>
        </p:nvCxnSpPr>
        <p:spPr>
          <a:xfrm>
            <a:off x="8568318" y="2787449"/>
            <a:ext cx="968965" cy="201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2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5070</TotalTime>
  <Words>137</Words>
  <Application>Microsoft Office PowerPoint</Application>
  <PresentationFormat>A3 Paper (297x420 mm)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Taunton and Somerset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White</dc:creator>
  <cp:lastModifiedBy>Nicola Lowe</cp:lastModifiedBy>
  <cp:revision>235</cp:revision>
  <cp:lastPrinted>2017-10-24T13:50:37Z</cp:lastPrinted>
  <dcterms:created xsi:type="dcterms:W3CDTF">2017-01-05T09:09:52Z</dcterms:created>
  <dcterms:modified xsi:type="dcterms:W3CDTF">2022-05-05T23:20:34Z</dcterms:modified>
</cp:coreProperties>
</file>