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9" r:id="rId2"/>
  </p:sldIdLst>
  <p:sldSz cx="12801600" cy="9601200" type="A3"/>
  <p:notesSz cx="6808788" cy="9940925"/>
  <p:defaultTextStyle>
    <a:defPPr>
      <a:defRPr lang="en-US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>
          <p15:clr>
            <a:srgbClr val="A4A3A4"/>
          </p15:clr>
        </p15:guide>
        <p15:guide id="2" pos="40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0093"/>
    <a:srgbClr val="0066FF"/>
    <a:srgbClr val="FFCC66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349" autoAdjust="0"/>
  </p:normalViewPr>
  <p:slideViewPr>
    <p:cSldViewPr>
      <p:cViewPr varScale="1">
        <p:scale>
          <a:sx n="46" d="100"/>
          <a:sy n="46" d="100"/>
        </p:scale>
        <p:origin x="1332" y="52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6737" y="0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45B801-7E8E-48DA-9272-CD28E7311398}" type="datetimeFigureOut">
              <a:rPr lang="en-GB" smtClean="0"/>
              <a:t>06/05/2022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2154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6737" y="9442154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7372EE-076C-436B-8D32-26D4E77668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21027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BF8E36-EE90-494F-A6D2-E3A84B306618}" type="datetimeFigureOut">
              <a:rPr lang="en-GB" smtClean="0"/>
              <a:t>06/05/2022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7288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879" y="4721940"/>
            <a:ext cx="5447030" cy="44734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737" y="9442154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43E131-2E10-4C69-ACAF-0E123D7CEA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03883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43E131-2E10-4C69-ACAF-0E123D7CEA6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1736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E7A22-02F2-40BC-8B5E-7D754DED1C1C}" type="datetimeFigureOut">
              <a:rPr lang="en-GB" smtClean="0"/>
              <a:t>06/05/2022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D560-C8E7-4102-8507-9C9576E97B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6415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E7A22-02F2-40BC-8B5E-7D754DED1C1C}" type="datetimeFigureOut">
              <a:rPr lang="en-GB" smtClean="0"/>
              <a:t>06/05/2022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D560-C8E7-4102-8507-9C9576E97B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1486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E7A22-02F2-40BC-8B5E-7D754DED1C1C}" type="datetimeFigureOut">
              <a:rPr lang="en-GB" smtClean="0"/>
              <a:t>06/05/2022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D560-C8E7-4102-8507-9C9576E97B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9106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00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74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E7A22-02F2-40BC-8B5E-7D754DED1C1C}" type="datetimeFigureOut">
              <a:rPr lang="en-GB" smtClean="0"/>
              <a:t>06/05/2022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D560-C8E7-4102-8507-9C9576E97B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5343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E7A22-02F2-40BC-8B5E-7D754DED1C1C}" type="datetimeFigureOut">
              <a:rPr lang="en-GB" smtClean="0"/>
              <a:t>06/05/2022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D560-C8E7-4102-8507-9C9576E97B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7377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E7A22-02F2-40BC-8B5E-7D754DED1C1C}" type="datetimeFigureOut">
              <a:rPr lang="en-GB" smtClean="0"/>
              <a:t>06/05/2022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D560-C8E7-4102-8507-9C9576E97B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3770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E7A22-02F2-40BC-8B5E-7D754DED1C1C}" type="datetimeFigureOut">
              <a:rPr lang="en-GB" smtClean="0"/>
              <a:t>06/05/2022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D560-C8E7-4102-8507-9C9576E97B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4262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E7A22-02F2-40BC-8B5E-7D754DED1C1C}" type="datetimeFigureOut">
              <a:rPr lang="en-GB" smtClean="0"/>
              <a:t>06/05/2022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D560-C8E7-4102-8507-9C9576E97B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4479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E7A22-02F2-40BC-8B5E-7D754DED1C1C}" type="datetimeFigureOut">
              <a:rPr lang="en-GB" smtClean="0"/>
              <a:t>06/05/2022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D560-C8E7-4102-8507-9C9576E97B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8903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E7A22-02F2-40BC-8B5E-7D754DED1C1C}" type="datetimeFigureOut">
              <a:rPr lang="en-GB" smtClean="0"/>
              <a:t>06/05/2022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D560-C8E7-4102-8507-9C9576E97B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5128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81160" y="384494"/>
            <a:ext cx="2880360" cy="81921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0080" y="384494"/>
            <a:ext cx="8427720" cy="819213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E7A22-02F2-40BC-8B5E-7D754DED1C1C}" type="datetimeFigureOut">
              <a:rPr lang="en-GB" smtClean="0"/>
              <a:t>06/05/2022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D560-C8E7-4102-8507-9C9576E97B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7401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5E7A22-02F2-40BC-8B5E-7D754DED1C1C}" type="datetimeFigureOut">
              <a:rPr lang="en-GB" smtClean="0"/>
              <a:t>06/05/2022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1D560-C8E7-4102-8507-9C9576E97B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024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anose="020B0604020202020204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379" y="8633358"/>
            <a:ext cx="2217846" cy="76149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85379" y="8401000"/>
            <a:ext cx="2433799" cy="10801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itle 4"/>
          <p:cNvSpPr txBox="1">
            <a:spLocks/>
          </p:cNvSpPr>
          <p:nvPr/>
        </p:nvSpPr>
        <p:spPr>
          <a:xfrm>
            <a:off x="3244210" y="211837"/>
            <a:ext cx="6745228" cy="775492"/>
          </a:xfrm>
          <a:prstGeom prst="rect">
            <a:avLst/>
          </a:prstGeom>
        </p:spPr>
        <p:txBody>
          <a:bodyPr lIns="128016" tIns="64008" rIns="128016" bIns="64008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altLang="en-US" sz="3200" b="1" dirty="0" smtClean="0">
                <a:solidFill>
                  <a:srgbClr val="D60093"/>
                </a:solidFill>
                <a:latin typeface="+mn-lt"/>
                <a:ea typeface="+mn-ea"/>
                <a:cs typeface="+mn-cs"/>
              </a:rPr>
              <a:t>De Bono’s Six Thinking Hats</a:t>
            </a:r>
            <a:endParaRPr lang="en-GB" altLang="en-US" sz="3200" b="1" dirty="0">
              <a:solidFill>
                <a:srgbClr val="D60093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0361240" y="9014104"/>
            <a:ext cx="2538554" cy="498598"/>
          </a:xfrm>
          <a:prstGeom prst="rect">
            <a:avLst/>
          </a:prstGeom>
          <a:noFill/>
        </p:spPr>
        <p:txBody>
          <a:bodyPr wrap="square" lIns="128016" tIns="64008" rIns="128016" bIns="64008" rtlCol="0">
            <a:spAutoFit/>
          </a:bodyPr>
          <a:lstStyle/>
          <a:p>
            <a:r>
              <a:rPr lang="en-GB" sz="800" b="1" dirty="0" smtClean="0"/>
              <a:t>Version: V1.0</a:t>
            </a:r>
          </a:p>
          <a:p>
            <a:r>
              <a:rPr lang="en-GB" sz="800" b="1" dirty="0" smtClean="0"/>
              <a:t>Date: 06/12/2021</a:t>
            </a:r>
          </a:p>
          <a:p>
            <a:r>
              <a:rPr lang="en-GB" sz="800" b="1" dirty="0" smtClean="0"/>
              <a:t>Author: Marie Little, Senior Improvement Advisor</a:t>
            </a:r>
            <a:endParaRPr lang="en-GB" sz="800" dirty="0"/>
          </a:p>
        </p:txBody>
      </p:sp>
      <p:grpSp>
        <p:nvGrpSpPr>
          <p:cNvPr id="64" name="Group 63"/>
          <p:cNvGrpSpPr/>
          <p:nvPr/>
        </p:nvGrpSpPr>
        <p:grpSpPr>
          <a:xfrm>
            <a:off x="769966" y="1107324"/>
            <a:ext cx="10560279" cy="8156079"/>
            <a:chOff x="1601161" y="1196752"/>
            <a:chExt cx="10560279" cy="8156079"/>
          </a:xfrm>
        </p:grpSpPr>
        <p:sp>
          <p:nvSpPr>
            <p:cNvPr id="66" name="Rectangle 65"/>
            <p:cNvSpPr/>
            <p:nvPr/>
          </p:nvSpPr>
          <p:spPr>
            <a:xfrm>
              <a:off x="2915816" y="1196752"/>
              <a:ext cx="9245624" cy="81560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400">
                <a:spcAft>
                  <a:spcPts val="600"/>
                </a:spcAft>
              </a:pPr>
              <a:r>
                <a:rPr lang="en-US" sz="1800" b="1" dirty="0" smtClean="0">
                  <a:cs typeface="Calibri" pitchFamily="34" charset="0"/>
                </a:rPr>
                <a:t>Green </a:t>
              </a:r>
              <a:r>
                <a:rPr lang="en-US" sz="1800" b="1" dirty="0">
                  <a:cs typeface="Calibri" pitchFamily="34" charset="0"/>
                </a:rPr>
                <a:t>Hat = Creative thinking:  </a:t>
              </a:r>
              <a:endParaRPr lang="en-US" sz="1800" b="1" dirty="0" smtClean="0">
                <a:cs typeface="Calibri" pitchFamily="34" charset="0"/>
              </a:endParaRPr>
            </a:p>
            <a:p>
              <a:pPr defTabSz="914400">
                <a:spcAft>
                  <a:spcPts val="600"/>
                </a:spcAft>
              </a:pPr>
              <a:r>
                <a:rPr lang="en-US" sz="1800" dirty="0" smtClean="0">
                  <a:solidFill>
                    <a:srgbClr val="297FD5">
                      <a:lumMod val="75000"/>
                    </a:srgbClr>
                  </a:solidFill>
                  <a:cs typeface="Calibri" pitchFamily="34" charset="0"/>
                </a:rPr>
                <a:t>Go </a:t>
              </a:r>
              <a:r>
                <a:rPr lang="en-US" sz="1800" dirty="0">
                  <a:solidFill>
                    <a:srgbClr val="297FD5">
                      <a:lumMod val="75000"/>
                    </a:srgbClr>
                  </a:solidFill>
                  <a:cs typeface="Calibri" pitchFamily="34" charset="0"/>
                </a:rPr>
                <a:t>beyond the obvious and the familiar. Strive to think of new ideas. </a:t>
              </a:r>
              <a:endParaRPr lang="en-US" sz="1800" dirty="0" smtClean="0">
                <a:solidFill>
                  <a:srgbClr val="297FD5">
                    <a:lumMod val="75000"/>
                  </a:srgbClr>
                </a:solidFill>
                <a:cs typeface="Calibri" pitchFamily="34" charset="0"/>
              </a:endParaRPr>
            </a:p>
            <a:p>
              <a:pPr defTabSz="914400">
                <a:spcAft>
                  <a:spcPts val="600"/>
                </a:spcAft>
              </a:pPr>
              <a:r>
                <a:rPr lang="en-US" sz="1800" i="1" dirty="0" smtClean="0">
                  <a:solidFill>
                    <a:srgbClr val="297FD5">
                      <a:lumMod val="75000"/>
                    </a:srgbClr>
                  </a:solidFill>
                  <a:cs typeface="Calibri" pitchFamily="34" charset="0"/>
                </a:rPr>
                <a:t>What are the possibilities? Are there other ways of doing this?</a:t>
              </a:r>
            </a:p>
            <a:p>
              <a:pPr defTabSz="914400">
                <a:spcAft>
                  <a:spcPts val="600"/>
                </a:spcAft>
              </a:pPr>
              <a:endParaRPr lang="en-US" sz="1800" b="1" dirty="0" smtClean="0">
                <a:cs typeface="Calibri" pitchFamily="34" charset="0"/>
              </a:endParaRPr>
            </a:p>
            <a:p>
              <a:pPr defTabSz="914400">
                <a:spcAft>
                  <a:spcPts val="600"/>
                </a:spcAft>
              </a:pPr>
              <a:r>
                <a:rPr lang="en-US" sz="1800" b="1" dirty="0" smtClean="0">
                  <a:cs typeface="Calibri" pitchFamily="34" charset="0"/>
                </a:rPr>
                <a:t>Red </a:t>
              </a:r>
              <a:r>
                <a:rPr lang="en-US" sz="1800" b="1" dirty="0">
                  <a:cs typeface="Calibri" pitchFamily="34" charset="0"/>
                </a:rPr>
                <a:t>Hat = Emotions: </a:t>
              </a:r>
            </a:p>
            <a:p>
              <a:pPr defTabSz="914400">
                <a:spcAft>
                  <a:spcPts val="600"/>
                </a:spcAft>
              </a:pPr>
              <a:r>
                <a:rPr lang="en-US" sz="1800" dirty="0">
                  <a:solidFill>
                    <a:srgbClr val="297FD5">
                      <a:lumMod val="75000"/>
                    </a:srgbClr>
                  </a:solidFill>
                  <a:cs typeface="Calibri" pitchFamily="34" charset="0"/>
                </a:rPr>
                <a:t>Feelings, hunches and intuition. </a:t>
              </a:r>
            </a:p>
            <a:p>
              <a:pPr defTabSz="914400">
                <a:spcAft>
                  <a:spcPts val="600"/>
                </a:spcAft>
              </a:pPr>
              <a:r>
                <a:rPr lang="en-US" sz="1800" i="1" dirty="0">
                  <a:solidFill>
                    <a:srgbClr val="297FD5">
                      <a:lumMod val="75000"/>
                    </a:srgbClr>
                  </a:solidFill>
                  <a:cs typeface="Calibri" pitchFamily="34" charset="0"/>
                </a:rPr>
                <a:t>What are my feelings right now? What does my intuition/gut reaction tell me?</a:t>
              </a:r>
            </a:p>
            <a:p>
              <a:pPr defTabSz="914400">
                <a:spcAft>
                  <a:spcPts val="600"/>
                </a:spcAft>
              </a:pPr>
              <a:endParaRPr lang="en-US" sz="1800" dirty="0">
                <a:solidFill>
                  <a:srgbClr val="297FD5">
                    <a:lumMod val="75000"/>
                  </a:srgbClr>
                </a:solidFill>
                <a:cs typeface="Calibri" pitchFamily="34" charset="0"/>
              </a:endParaRPr>
            </a:p>
            <a:p>
              <a:pPr defTabSz="914400">
                <a:spcAft>
                  <a:spcPts val="600"/>
                </a:spcAft>
              </a:pPr>
              <a:r>
                <a:rPr lang="en-US" sz="1800" b="1" dirty="0" smtClean="0">
                  <a:cs typeface="Calibri" pitchFamily="34" charset="0"/>
                </a:rPr>
                <a:t>Yellow </a:t>
              </a:r>
              <a:r>
                <a:rPr lang="en-US" sz="1800" b="1" dirty="0">
                  <a:cs typeface="Calibri" pitchFamily="34" charset="0"/>
                </a:rPr>
                <a:t>Hat </a:t>
              </a:r>
              <a:r>
                <a:rPr lang="en-US" sz="1800" b="1" dirty="0" smtClean="0">
                  <a:cs typeface="Calibri" pitchFamily="34" charset="0"/>
                </a:rPr>
                <a:t>= Logical positives: </a:t>
              </a:r>
            </a:p>
            <a:p>
              <a:pPr defTabSz="914400">
                <a:spcAft>
                  <a:spcPts val="600"/>
                </a:spcAft>
              </a:pPr>
              <a:r>
                <a:rPr lang="en-US" sz="1800" dirty="0">
                  <a:solidFill>
                    <a:srgbClr val="297FD5">
                      <a:lumMod val="75000"/>
                    </a:srgbClr>
                  </a:solidFill>
                  <a:cs typeface="Calibri" pitchFamily="34" charset="0"/>
                </a:rPr>
                <a:t>O</a:t>
              </a:r>
              <a:r>
                <a:rPr lang="en-US" sz="1800" dirty="0" smtClean="0">
                  <a:solidFill>
                    <a:srgbClr val="297FD5">
                      <a:lumMod val="75000"/>
                    </a:srgbClr>
                  </a:solidFill>
                  <a:cs typeface="Calibri" pitchFamily="34" charset="0"/>
                </a:rPr>
                <a:t>ptimism, benefits, being constructive</a:t>
              </a:r>
            </a:p>
            <a:p>
              <a:pPr defTabSz="914400">
                <a:spcAft>
                  <a:spcPts val="600"/>
                </a:spcAft>
              </a:pPr>
              <a:r>
                <a:rPr lang="en-US" sz="1800" i="1" dirty="0" smtClean="0">
                  <a:solidFill>
                    <a:srgbClr val="297FD5">
                      <a:lumMod val="75000"/>
                    </a:srgbClr>
                  </a:solidFill>
                  <a:cs typeface="Calibri" pitchFamily="34" charset="0"/>
                </a:rPr>
                <a:t>What are the benefits/positives? Can this be made to work?</a:t>
              </a:r>
              <a:endParaRPr lang="en-US" sz="1800" i="1" dirty="0">
                <a:solidFill>
                  <a:srgbClr val="297FD5">
                    <a:lumMod val="75000"/>
                  </a:srgbClr>
                </a:solidFill>
                <a:cs typeface="Calibri" pitchFamily="34" charset="0"/>
              </a:endParaRPr>
            </a:p>
            <a:p>
              <a:pPr defTabSz="914400">
                <a:spcAft>
                  <a:spcPts val="600"/>
                </a:spcAft>
              </a:pPr>
              <a:endParaRPr lang="en-US" sz="1800" dirty="0" smtClean="0">
                <a:solidFill>
                  <a:srgbClr val="297FD5">
                    <a:lumMod val="75000"/>
                  </a:srgbClr>
                </a:solidFill>
                <a:cs typeface="Calibri" pitchFamily="34" charset="0"/>
              </a:endParaRPr>
            </a:p>
            <a:p>
              <a:pPr defTabSz="914400">
                <a:spcAft>
                  <a:spcPts val="600"/>
                </a:spcAft>
              </a:pPr>
              <a:r>
                <a:rPr lang="en-US" sz="1800" b="1" dirty="0">
                  <a:cs typeface="Calibri" pitchFamily="34" charset="0"/>
                </a:rPr>
                <a:t>Black Hat = Logical negatives:</a:t>
              </a:r>
            </a:p>
            <a:p>
              <a:pPr defTabSz="914400">
                <a:spcAft>
                  <a:spcPts val="600"/>
                </a:spcAft>
              </a:pPr>
              <a:r>
                <a:rPr lang="en-US" sz="1800" dirty="0">
                  <a:solidFill>
                    <a:srgbClr val="297FD5">
                      <a:lumMod val="75000"/>
                    </a:srgbClr>
                  </a:solidFill>
                  <a:cs typeface="Calibri" pitchFamily="34" charset="0"/>
                </a:rPr>
                <a:t>Flaws, barriers, mismatch, risks dangers</a:t>
              </a:r>
            </a:p>
            <a:p>
              <a:pPr defTabSz="914400">
                <a:spcAft>
                  <a:spcPts val="600"/>
                </a:spcAft>
              </a:pPr>
              <a:r>
                <a:rPr lang="en-US" sz="1800" i="1" dirty="0">
                  <a:solidFill>
                    <a:srgbClr val="297FD5">
                      <a:lumMod val="75000"/>
                    </a:srgbClr>
                  </a:solidFill>
                  <a:cs typeface="Calibri" pitchFamily="34" charset="0"/>
                </a:rPr>
                <a:t>What could be the possible problems, difficulties, risks?</a:t>
              </a:r>
            </a:p>
            <a:p>
              <a:pPr defTabSz="914400">
                <a:spcAft>
                  <a:spcPts val="600"/>
                </a:spcAft>
              </a:pPr>
              <a:endParaRPr lang="en-US" sz="1800" dirty="0" smtClean="0">
                <a:solidFill>
                  <a:srgbClr val="297FD5">
                    <a:lumMod val="75000"/>
                  </a:srgbClr>
                </a:solidFill>
                <a:cs typeface="Calibri" pitchFamily="34" charset="0"/>
              </a:endParaRPr>
            </a:p>
            <a:p>
              <a:pPr defTabSz="914400">
                <a:spcAft>
                  <a:spcPts val="600"/>
                </a:spcAft>
              </a:pPr>
              <a:r>
                <a:rPr lang="en-US" sz="1800" b="1" dirty="0" smtClean="0">
                  <a:cs typeface="Calibri" pitchFamily="34" charset="0"/>
                </a:rPr>
                <a:t>White Hat = Information: </a:t>
              </a:r>
            </a:p>
            <a:p>
              <a:pPr defTabSz="914400">
                <a:spcAft>
                  <a:spcPts val="600"/>
                </a:spcAft>
              </a:pPr>
              <a:r>
                <a:rPr lang="en-US" sz="1800" dirty="0" smtClean="0">
                  <a:solidFill>
                    <a:srgbClr val="297FD5">
                      <a:lumMod val="75000"/>
                    </a:srgbClr>
                  </a:solidFill>
                  <a:cs typeface="Calibri" pitchFamily="34" charset="0"/>
                </a:rPr>
                <a:t>Neutral and objective, assessing relevance &amp; accuracy of information</a:t>
              </a:r>
            </a:p>
            <a:p>
              <a:pPr defTabSz="914400">
                <a:spcAft>
                  <a:spcPts val="600"/>
                </a:spcAft>
              </a:pPr>
              <a:r>
                <a:rPr lang="en-US" sz="1800" i="1" dirty="0" smtClean="0">
                  <a:solidFill>
                    <a:srgbClr val="297FD5">
                      <a:lumMod val="75000"/>
                    </a:srgbClr>
                  </a:solidFill>
                  <a:cs typeface="Calibri" pitchFamily="34" charset="0"/>
                </a:rPr>
                <a:t>What are the facts? Is anything missing? How can we </a:t>
              </a:r>
              <a:r>
                <a:rPr lang="en-US" sz="1800" i="1" dirty="0">
                  <a:solidFill>
                    <a:srgbClr val="297FD5">
                      <a:lumMod val="75000"/>
                    </a:srgbClr>
                  </a:solidFill>
                  <a:cs typeface="Calibri" pitchFamily="34" charset="0"/>
                </a:rPr>
                <a:t>v</a:t>
              </a:r>
              <a:r>
                <a:rPr lang="en-US" sz="1800" i="1" dirty="0" smtClean="0">
                  <a:solidFill>
                    <a:srgbClr val="297FD5">
                      <a:lumMod val="75000"/>
                    </a:srgbClr>
                  </a:solidFill>
                  <a:cs typeface="Calibri" pitchFamily="34" charset="0"/>
                </a:rPr>
                <a:t>erify this?</a:t>
              </a:r>
            </a:p>
            <a:p>
              <a:pPr defTabSz="914400">
                <a:spcAft>
                  <a:spcPts val="600"/>
                </a:spcAft>
              </a:pPr>
              <a:endParaRPr lang="en-US" sz="1800" dirty="0" smtClean="0">
                <a:solidFill>
                  <a:srgbClr val="297FD5">
                    <a:lumMod val="75000"/>
                  </a:srgbClr>
                </a:solidFill>
                <a:cs typeface="Calibri" pitchFamily="34" charset="0"/>
              </a:endParaRPr>
            </a:p>
            <a:p>
              <a:pPr defTabSz="914400">
                <a:spcAft>
                  <a:spcPts val="600"/>
                </a:spcAft>
              </a:pPr>
              <a:r>
                <a:rPr lang="en-US" sz="1800" b="1" dirty="0">
                  <a:cs typeface="Calibri" pitchFamily="34" charset="0"/>
                </a:rPr>
                <a:t>Blue Hat </a:t>
              </a:r>
              <a:r>
                <a:rPr lang="en-US" sz="1800" b="1" dirty="0" smtClean="0">
                  <a:cs typeface="Calibri" pitchFamily="34" charset="0"/>
                </a:rPr>
                <a:t>= Summarised thinking: </a:t>
              </a:r>
            </a:p>
            <a:p>
              <a:pPr defTabSz="914400">
                <a:spcAft>
                  <a:spcPts val="600"/>
                </a:spcAft>
              </a:pPr>
              <a:r>
                <a:rPr lang="en-US" sz="1800" dirty="0" smtClean="0">
                  <a:solidFill>
                    <a:srgbClr val="297FD5">
                      <a:lumMod val="75000"/>
                    </a:srgbClr>
                  </a:solidFill>
                  <a:cs typeface="Calibri" pitchFamily="34" charset="0"/>
                </a:rPr>
                <a:t>Consider all the ideas you have come up with. Draw conclusions and opportunities</a:t>
              </a:r>
            </a:p>
            <a:p>
              <a:pPr defTabSz="914400">
                <a:spcAft>
                  <a:spcPts val="600"/>
                </a:spcAft>
              </a:pPr>
              <a:r>
                <a:rPr lang="en-US" sz="1800" i="1" dirty="0" smtClean="0">
                  <a:solidFill>
                    <a:srgbClr val="297FD5">
                      <a:lumMod val="75000"/>
                    </a:srgbClr>
                  </a:solidFill>
                  <a:cs typeface="Calibri" pitchFamily="34" charset="0"/>
                </a:rPr>
                <a:t>What is our next step or decision? </a:t>
              </a:r>
              <a:endParaRPr lang="en-US" sz="1800" i="1" dirty="0">
                <a:solidFill>
                  <a:srgbClr val="297FD5">
                    <a:lumMod val="75000"/>
                  </a:srgbClr>
                </a:solidFill>
                <a:cs typeface="Calibri" pitchFamily="34" charset="0"/>
              </a:endParaRPr>
            </a:p>
          </p:txBody>
        </p:sp>
        <p:pic>
          <p:nvPicPr>
            <p:cNvPr id="72" name="Picture 2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29" t="19172" r="70785" b="68689"/>
            <a:stretch/>
          </p:blipFill>
          <p:spPr bwMode="auto">
            <a:xfrm>
              <a:off x="1601161" y="6824803"/>
              <a:ext cx="1107914" cy="8846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4" name="Picture 3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907" t="32586" r="71541" b="56750"/>
            <a:stretch/>
          </p:blipFill>
          <p:spPr bwMode="auto">
            <a:xfrm>
              <a:off x="1782666" y="1276433"/>
              <a:ext cx="1060595" cy="8239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7" name="Picture 4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29" t="45150" r="72093" b="42825"/>
            <a:stretch/>
          </p:blipFill>
          <p:spPr bwMode="auto">
            <a:xfrm>
              <a:off x="1717167" y="3968387"/>
              <a:ext cx="1005160" cy="8953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9" name="Picture 5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907" t="62989" r="71715" b="25780"/>
            <a:stretch/>
          </p:blipFill>
          <p:spPr bwMode="auto">
            <a:xfrm>
              <a:off x="1717167" y="5438349"/>
              <a:ext cx="975853" cy="8118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0" name="Picture 6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471" t="78871" r="71715" b="10565"/>
            <a:stretch/>
          </p:blipFill>
          <p:spPr bwMode="auto">
            <a:xfrm>
              <a:off x="1662169" y="8284091"/>
              <a:ext cx="1120152" cy="841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1" name="Picture 7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907" t="78985" r="71279" b="9330"/>
            <a:stretch/>
          </p:blipFill>
          <p:spPr bwMode="auto">
            <a:xfrm>
              <a:off x="1744618" y="2594819"/>
              <a:ext cx="977709" cy="8121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41247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5119</TotalTime>
  <Words>187</Words>
  <Application>Microsoft Office PowerPoint</Application>
  <PresentationFormat>A3 Paper (297x420 mm)</PresentationFormat>
  <Paragraphs>28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Taunton and Somerset NHS Foundation Trust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White</dc:creator>
  <cp:lastModifiedBy>Nicola Lowe</cp:lastModifiedBy>
  <cp:revision>239</cp:revision>
  <cp:lastPrinted>2017-10-24T13:50:37Z</cp:lastPrinted>
  <dcterms:created xsi:type="dcterms:W3CDTF">2017-01-05T09:09:52Z</dcterms:created>
  <dcterms:modified xsi:type="dcterms:W3CDTF">2022-05-05T23:17:09Z</dcterms:modified>
</cp:coreProperties>
</file>