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9" d="100"/>
          <a:sy n="69" d="100"/>
        </p:scale>
        <p:origin x="1184"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7AA9D7-B164-4088-BF2F-433D8B7181AF}" type="datetimeFigureOut">
              <a:rPr lang="en-GB" smtClean="0"/>
              <a:t>05/05/2022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9DCDCB-8A67-4162-826A-8E4DBD4B6963}" type="slidenum">
              <a:rPr lang="en-GB" smtClean="0"/>
              <a:t>‹#›</a:t>
            </a:fld>
            <a:endParaRPr lang="en-GB"/>
          </a:p>
        </p:txBody>
      </p:sp>
    </p:spTree>
    <p:extLst>
      <p:ext uri="{BB962C8B-B14F-4D97-AF65-F5344CB8AC3E}">
        <p14:creationId xmlns:p14="http://schemas.microsoft.com/office/powerpoint/2010/main" val="1510549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lets have a go – what problem have you brought</a:t>
            </a:r>
            <a:r>
              <a:rPr lang="en-US" baseline="0" dirty="0" smtClean="0"/>
              <a:t> with you today?</a:t>
            </a:r>
          </a:p>
          <a:p>
            <a:endParaRPr lang="en-US" baseline="0" dirty="0" smtClean="0"/>
          </a:p>
          <a:p>
            <a:r>
              <a:rPr lang="en-US" baseline="0" dirty="0" smtClean="0"/>
              <a:t>Lets start mapping it. At the top of your screen, you should see an annotate button, if you click this, we will all be able to add to this slide to create your journey map for your problem.</a:t>
            </a:r>
          </a:p>
          <a:p>
            <a:endParaRPr lang="en-US" baseline="0" dirty="0" smtClean="0"/>
          </a:p>
          <a:p>
            <a:r>
              <a:rPr lang="en-US" baseline="0" dirty="0" smtClean="0"/>
              <a:t>Lets start with the easiest bit – what do we do – what is the process? We will have a chat about the process, I will ask questions, anyone can write things on the slide, but to save information overlap, it may be safer to nominate one person to complete each section?</a:t>
            </a:r>
          </a:p>
          <a:p>
            <a:endParaRPr lang="en-US" baseline="0" dirty="0" smtClean="0"/>
          </a:p>
          <a:p>
            <a:r>
              <a:rPr lang="en-US" baseline="0" dirty="0" smtClean="0"/>
              <a:t>Agree who will do what!</a:t>
            </a:r>
          </a:p>
          <a:p>
            <a:endParaRPr lang="en-US" baseline="0" dirty="0" smtClean="0"/>
          </a:p>
          <a:p>
            <a:r>
              <a:rPr lang="en-US" baseline="0" dirty="0" smtClean="0"/>
              <a:t>As we begin to talk about your problem, solutions will naturally fall out of our conversation, be sure to capture all of these in the change ideas section.</a:t>
            </a:r>
            <a:endParaRPr lang="en-GB" dirty="0" smtClean="0"/>
          </a:p>
          <a:p>
            <a:endParaRPr lang="en-US" dirty="0" smtClean="0"/>
          </a:p>
          <a:p>
            <a:r>
              <a:rPr lang="en-US" dirty="0" smtClean="0"/>
              <a:t>It is important to dedicate some time to develop a common understanding of the problem, so that we solve the right problem. In Bronze Training we focus on Journey Mapping.</a:t>
            </a:r>
          </a:p>
          <a:p>
            <a:r>
              <a:rPr lang="en-US" dirty="0" smtClean="0"/>
              <a:t>Journey mapping enables the creation of a visual picture of how a process actually works, exposing areas of duplication, waste, unhelpful variation and unnecessary steps. </a:t>
            </a:r>
          </a:p>
          <a:p>
            <a:r>
              <a:rPr lang="en-US" dirty="0" smtClean="0"/>
              <a:t>By involving a range of people from across the process, process steps can be discussed and time taken to consider what works well or less well from a patient perspective. </a:t>
            </a:r>
          </a:p>
          <a:p>
            <a:r>
              <a:rPr lang="en-US" dirty="0" smtClean="0"/>
              <a:t>Frustrations and challenges will be aired and can be used to generate ideas for service improvement.</a:t>
            </a:r>
          </a:p>
          <a:p>
            <a:endParaRPr lang="en-US" dirty="0" smtClean="0"/>
          </a:p>
          <a:p>
            <a:r>
              <a:rPr lang="en-US" dirty="0" smtClean="0"/>
              <a:t>INSTRUCTIONS:</a:t>
            </a:r>
          </a:p>
          <a:p>
            <a:r>
              <a:rPr lang="en-US" dirty="0" smtClean="0"/>
              <a:t>15-20 mins</a:t>
            </a:r>
          </a:p>
          <a:p>
            <a:r>
              <a:rPr lang="en-US" dirty="0" smtClean="0"/>
              <a:t>Explain your problem as a process by recording the main steps from start to finish using the template provided.</a:t>
            </a:r>
          </a:p>
          <a:p>
            <a:r>
              <a:rPr lang="en-US" dirty="0" smtClean="0"/>
              <a:t>Then complete the patient and/or staff experience. </a:t>
            </a:r>
          </a:p>
          <a:p>
            <a:r>
              <a:rPr lang="en-US" dirty="0" smtClean="0"/>
              <a:t>Then identify the opportunities for change.</a:t>
            </a:r>
          </a:p>
          <a:p>
            <a:r>
              <a:rPr lang="en-US" dirty="0" smtClean="0"/>
              <a:t>Then lastly what does the benefit of this change look like – use 14 key areas and Quadruple aim as prompts</a:t>
            </a:r>
          </a:p>
          <a:p>
            <a:endParaRPr lang="en-US" dirty="0" smtClean="0"/>
          </a:p>
          <a:p>
            <a:r>
              <a:rPr lang="en-US" dirty="0" smtClean="0"/>
              <a:t>KEY MESSAGE: When the process steps and emotional impact on users has been understood, change ideas become more obvious. These change ideas can then be linked to the 14 Key Areas of Improvement and the Quadruple Aim. </a:t>
            </a:r>
          </a:p>
        </p:txBody>
      </p:sp>
      <p:sp>
        <p:nvSpPr>
          <p:cNvPr id="4" name="Slide Number Placeholder 3"/>
          <p:cNvSpPr>
            <a:spLocks noGrp="1"/>
          </p:cNvSpPr>
          <p:nvPr>
            <p:ph type="sldNum" sz="quarter" idx="10"/>
          </p:nvPr>
        </p:nvSpPr>
        <p:spPr/>
        <p:txBody>
          <a:bodyPr/>
          <a:lstStyle/>
          <a:p>
            <a:pPr>
              <a:defRPr/>
            </a:pPr>
            <a:fld id="{61E3ACE6-50C3-4495-AAC8-59C08D4F3C67}" type="slidenum">
              <a:rPr lang="en-GB" smtClean="0">
                <a:solidFill>
                  <a:prstClr val="black"/>
                </a:solidFill>
              </a:rPr>
              <a:pPr>
                <a:defRPr/>
              </a:pPr>
              <a:t>1</a:t>
            </a:fld>
            <a:endParaRPr lang="en-GB">
              <a:solidFill>
                <a:prstClr val="black"/>
              </a:solidFill>
            </a:endParaRPr>
          </a:p>
        </p:txBody>
      </p:sp>
    </p:spTree>
    <p:extLst>
      <p:ext uri="{BB962C8B-B14F-4D97-AF65-F5344CB8AC3E}">
        <p14:creationId xmlns:p14="http://schemas.microsoft.com/office/powerpoint/2010/main" val="3889788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49F268-7AD3-4DC1-9F1E-494BEECD1CDE}" type="datetimeFigureOut">
              <a:rPr lang="en-GB" smtClean="0"/>
              <a:t>05/05/2022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2377269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9F268-7AD3-4DC1-9F1E-494BEECD1CDE}" type="datetimeFigureOut">
              <a:rPr lang="en-GB" smtClean="0"/>
              <a:t>05/05/2022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3621624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49F268-7AD3-4DC1-9F1E-494BEECD1CDE}" type="datetimeFigureOut">
              <a:rPr lang="en-GB" smtClean="0"/>
              <a:t>05/05/2022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129202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49F268-7AD3-4DC1-9F1E-494BEECD1CDE}" type="datetimeFigureOut">
              <a:rPr lang="en-GB" smtClean="0"/>
              <a:t>05/05/2022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3101727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49F268-7AD3-4DC1-9F1E-494BEECD1CDE}" type="datetimeFigureOut">
              <a:rPr lang="en-GB" smtClean="0"/>
              <a:t>05/05/2022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1555646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49F268-7AD3-4DC1-9F1E-494BEECD1CDE}" type="datetimeFigureOut">
              <a:rPr lang="en-GB" smtClean="0"/>
              <a:t>05/05/2022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181665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49F268-7AD3-4DC1-9F1E-494BEECD1CDE}" type="datetimeFigureOut">
              <a:rPr lang="en-GB" smtClean="0"/>
              <a:t>05/05/2022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73112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49F268-7AD3-4DC1-9F1E-494BEECD1CDE}" type="datetimeFigureOut">
              <a:rPr lang="en-GB" smtClean="0"/>
              <a:t>05/05/2022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203653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49F268-7AD3-4DC1-9F1E-494BEECD1CDE}" type="datetimeFigureOut">
              <a:rPr lang="en-GB" smtClean="0"/>
              <a:t>05/05/2022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403592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9F268-7AD3-4DC1-9F1E-494BEECD1CDE}" type="datetimeFigureOut">
              <a:rPr lang="en-GB" smtClean="0"/>
              <a:t>05/05/2022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367105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9F268-7AD3-4DC1-9F1E-494BEECD1CDE}" type="datetimeFigureOut">
              <a:rPr lang="en-GB" smtClean="0"/>
              <a:t>05/05/2022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2443-9C76-4325-AC4C-2F3D26195620}" type="slidenum">
              <a:rPr lang="en-GB" smtClean="0"/>
              <a:t>‹#›</a:t>
            </a:fld>
            <a:endParaRPr lang="en-GB"/>
          </a:p>
        </p:txBody>
      </p:sp>
    </p:spTree>
    <p:extLst>
      <p:ext uri="{BB962C8B-B14F-4D97-AF65-F5344CB8AC3E}">
        <p14:creationId xmlns:p14="http://schemas.microsoft.com/office/powerpoint/2010/main" val="714728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49F268-7AD3-4DC1-9F1E-494BEECD1CDE}" type="datetimeFigureOut">
              <a:rPr lang="en-GB" smtClean="0"/>
              <a:t>05/05/2022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842443-9C76-4325-AC4C-2F3D26195620}" type="slidenum">
              <a:rPr lang="en-GB" smtClean="0"/>
              <a:t>‹#›</a:t>
            </a:fld>
            <a:endParaRPr lang="en-GB"/>
          </a:p>
        </p:txBody>
      </p:sp>
    </p:spTree>
    <p:extLst>
      <p:ext uri="{BB962C8B-B14F-4D97-AF65-F5344CB8AC3E}">
        <p14:creationId xmlns:p14="http://schemas.microsoft.com/office/powerpoint/2010/main" val="1848004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605448"/>
          </a:xfrm>
        </p:spPr>
        <p:txBody>
          <a:bodyPr>
            <a:normAutofit fontScale="90000"/>
          </a:bodyPr>
          <a:lstStyle/>
          <a:p>
            <a:pPr>
              <a:lnSpc>
                <a:spcPct val="100000"/>
              </a:lnSpc>
            </a:pPr>
            <a:r>
              <a:rPr lang="en-GB" sz="2400" dirty="0" smtClean="0">
                <a:solidFill>
                  <a:srgbClr val="884D1C"/>
                </a:solidFill>
                <a:latin typeface="Arial" panose="020B0604020202020204" pitchFamily="34" charset="0"/>
                <a:cs typeface="Arial" panose="020B0604020202020204" pitchFamily="34" charset="0"/>
              </a:rPr>
              <a:t>Step 1: Journey mapping – template</a:t>
            </a:r>
            <a:br>
              <a:rPr lang="en-GB" sz="2400" dirty="0" smtClean="0">
                <a:solidFill>
                  <a:srgbClr val="884D1C"/>
                </a:solidFill>
                <a:latin typeface="Arial" panose="020B0604020202020204" pitchFamily="34" charset="0"/>
                <a:cs typeface="Arial" panose="020B0604020202020204" pitchFamily="34" charset="0"/>
              </a:rPr>
            </a:br>
            <a:r>
              <a:rPr lang="en-GB" sz="1800" dirty="0">
                <a:solidFill>
                  <a:srgbClr val="D60093"/>
                </a:solidFill>
                <a:latin typeface="Arial" panose="020B0604020202020204" pitchFamily="34" charset="0"/>
                <a:cs typeface="Arial" panose="020B0604020202020204" pitchFamily="34" charset="0"/>
              </a:rPr>
              <a:t>A tool to help understand your </a:t>
            </a:r>
            <a:r>
              <a:rPr lang="en-GB" sz="1800" dirty="0" smtClean="0">
                <a:solidFill>
                  <a:srgbClr val="D60093"/>
                </a:solidFill>
                <a:latin typeface="Arial" panose="020B0604020202020204" pitchFamily="34" charset="0"/>
                <a:cs typeface="Arial" panose="020B0604020202020204" pitchFamily="34" charset="0"/>
              </a:rPr>
              <a:t>problem</a:t>
            </a:r>
            <a:endParaRPr lang="en-GB" sz="1800" dirty="0">
              <a:solidFill>
                <a:srgbClr val="D60093"/>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6081620"/>
              </p:ext>
            </p:extLst>
          </p:nvPr>
        </p:nvGraphicFramePr>
        <p:xfrm>
          <a:off x="0" y="740914"/>
          <a:ext cx="9144000" cy="4993484"/>
        </p:xfrm>
        <a:graphic>
          <a:graphicData uri="http://schemas.openxmlformats.org/drawingml/2006/table">
            <a:tbl>
              <a:tblPr firstRow="1" bandRow="1">
                <a:tableStyleId>{5940675A-B579-460E-94D1-54222C63F5DA}</a:tableStyleId>
              </a:tblPr>
              <a:tblGrid>
                <a:gridCol w="279400">
                  <a:extLst>
                    <a:ext uri="{9D8B030D-6E8A-4147-A177-3AD203B41FA5}">
                      <a16:colId xmlns:a16="http://schemas.microsoft.com/office/drawing/2014/main" val="20000"/>
                    </a:ext>
                  </a:extLst>
                </a:gridCol>
                <a:gridCol w="8864600">
                  <a:extLst>
                    <a:ext uri="{9D8B030D-6E8A-4147-A177-3AD203B41FA5}">
                      <a16:colId xmlns:a16="http://schemas.microsoft.com/office/drawing/2014/main" val="20001"/>
                    </a:ext>
                  </a:extLst>
                </a:gridCol>
              </a:tblGrid>
              <a:tr h="376901">
                <a:tc gridSpan="2">
                  <a:txBody>
                    <a:bodyPr/>
                    <a:lstStyle/>
                    <a:p>
                      <a:r>
                        <a:rPr lang="en-US" dirty="0" smtClean="0"/>
                        <a:t>Journey</a:t>
                      </a:r>
                      <a:r>
                        <a:rPr lang="en-US" baseline="0" dirty="0" smtClean="0"/>
                        <a:t> Map</a:t>
                      </a:r>
                      <a:endParaRPr lang="en-GB" dirty="0"/>
                    </a:p>
                  </a:txBody>
                  <a:tcPr>
                    <a:solidFill>
                      <a:srgbClr val="99CCFF"/>
                    </a:solidFill>
                  </a:tcPr>
                </a:tc>
                <a:tc hMerge="1">
                  <a:txBody>
                    <a:bodyPr/>
                    <a:lstStyle/>
                    <a:p>
                      <a:endParaRPr lang="en-GB" dirty="0"/>
                    </a:p>
                  </a:txBody>
                  <a:tcPr/>
                </a:tc>
                <a:extLst>
                  <a:ext uri="{0D108BD9-81ED-4DB2-BD59-A6C34878D82A}">
                    <a16:rowId xmlns:a16="http://schemas.microsoft.com/office/drawing/2014/main" val="10000"/>
                  </a:ext>
                </a:extLst>
              </a:tr>
              <a:tr h="1538861">
                <a:tc>
                  <a:txBody>
                    <a:bodyPr/>
                    <a:lstStyle/>
                    <a:p>
                      <a:pPr algn="ctr"/>
                      <a:r>
                        <a:rPr lang="en-US" sz="1200" dirty="0" smtClean="0"/>
                        <a:t>Main Process Steps</a:t>
                      </a:r>
                      <a:endParaRPr lang="en-GB" sz="1200" dirty="0"/>
                    </a:p>
                  </a:txBody>
                  <a:tcPr vert="vert270" anchor="ctr">
                    <a:solidFill>
                      <a:srgbClr val="99CCFF"/>
                    </a:solidFill>
                  </a:tcPr>
                </a:tc>
                <a:tc>
                  <a:txBody>
                    <a:bodyPr/>
                    <a:lstStyle/>
                    <a:p>
                      <a:r>
                        <a:rPr lang="en-US" sz="1200" dirty="0" smtClean="0"/>
                        <a:t>What contacts and interventions occurred (e.g. decision/referral/treatment/consultation/letter/phone</a:t>
                      </a:r>
                      <a:r>
                        <a:rPr lang="en-US" sz="1200" baseline="0" dirty="0" smtClean="0"/>
                        <a:t> call)?</a:t>
                      </a:r>
                      <a:endParaRPr lang="en-US" sz="1200" dirty="0" smtClean="0"/>
                    </a:p>
                    <a:p>
                      <a:endParaRPr lang="en-US" sz="1200" dirty="0" smtClean="0"/>
                    </a:p>
                    <a:p>
                      <a:endParaRPr lang="en-US" sz="1200" dirty="0" smtClean="0"/>
                    </a:p>
                    <a:p>
                      <a:endParaRPr lang="en-US" sz="1200" dirty="0" smtClean="0"/>
                    </a:p>
                    <a:p>
                      <a:endParaRPr lang="en-US" sz="1200" dirty="0" smtClean="0"/>
                    </a:p>
                  </a:txBody>
                  <a:tcPr/>
                </a:tc>
                <a:extLst>
                  <a:ext uri="{0D108BD9-81ED-4DB2-BD59-A6C34878D82A}">
                    <a16:rowId xmlns:a16="http://schemas.microsoft.com/office/drawing/2014/main" val="10002"/>
                  </a:ext>
                </a:extLst>
              </a:tr>
              <a:tr h="1538861">
                <a:tc>
                  <a:txBody>
                    <a:bodyPr/>
                    <a:lstStyle/>
                    <a:p>
                      <a:pPr algn="ctr"/>
                      <a:r>
                        <a:rPr lang="en-US" sz="1200" dirty="0" smtClean="0"/>
                        <a:t>Experience</a:t>
                      </a:r>
                      <a:endParaRPr lang="en-GB" sz="1200" dirty="0"/>
                    </a:p>
                  </a:txBody>
                  <a:tcPr vert="vert270" anchor="ctr">
                    <a:solidFill>
                      <a:srgbClr val="99CCFF"/>
                    </a:solidFill>
                  </a:tcPr>
                </a:tc>
                <a:tc>
                  <a:txBody>
                    <a:bodyPr/>
                    <a:lstStyle/>
                    <a:p>
                      <a:r>
                        <a:rPr lang="en-US" sz="1200" dirty="0" smtClean="0"/>
                        <a:t>What are the</a:t>
                      </a:r>
                      <a:r>
                        <a:rPr lang="en-US" sz="1200" baseline="0" dirty="0" smtClean="0"/>
                        <a:t> problems/delays? How is it understood and experienced by patients and/or colleagues?</a:t>
                      </a:r>
                      <a:endParaRPr lang="en-US" sz="1200" dirty="0" smtClean="0"/>
                    </a:p>
                    <a:p>
                      <a:endParaRPr lang="en-US" sz="1200" dirty="0" smtClean="0"/>
                    </a:p>
                    <a:p>
                      <a:endParaRPr lang="en-US" sz="1200" dirty="0" smtClean="0"/>
                    </a:p>
                    <a:p>
                      <a:endParaRPr lang="en-US" sz="1200" dirty="0" smtClean="0"/>
                    </a:p>
                    <a:p>
                      <a:endParaRPr lang="en-US" sz="1200" dirty="0" smtClean="0"/>
                    </a:p>
                  </a:txBody>
                  <a:tcPr/>
                </a:tc>
                <a:extLst>
                  <a:ext uri="{0D108BD9-81ED-4DB2-BD59-A6C34878D82A}">
                    <a16:rowId xmlns:a16="http://schemas.microsoft.com/office/drawing/2014/main" val="10003"/>
                  </a:ext>
                </a:extLst>
              </a:tr>
              <a:tr h="1538861">
                <a:tc>
                  <a:txBody>
                    <a:bodyPr/>
                    <a:lstStyle/>
                    <a:p>
                      <a:pPr algn="ctr"/>
                      <a:r>
                        <a:rPr lang="en-US" sz="1200" dirty="0" smtClean="0"/>
                        <a:t>Change Ideas</a:t>
                      </a:r>
                      <a:endParaRPr lang="en-GB" sz="1200" dirty="0"/>
                    </a:p>
                  </a:txBody>
                  <a:tcPr vert="vert270" anchor="ctr">
                    <a:solidFill>
                      <a:srgbClr val="99CCFF"/>
                    </a:solidFill>
                  </a:tcPr>
                </a:tc>
                <a:tc>
                  <a:txBody>
                    <a:bodyPr/>
                    <a:lstStyle/>
                    <a:p>
                      <a:r>
                        <a:rPr lang="en-US" sz="1200" dirty="0" smtClean="0"/>
                        <a:t>What are the opportunities for change</a:t>
                      </a:r>
                      <a:r>
                        <a:rPr lang="en-US" sz="1200" baseline="0" dirty="0" smtClean="0"/>
                        <a:t> or improvement (e.g. arising from issues with the process/experience)?</a:t>
                      </a:r>
                      <a:endParaRPr lang="en-US" sz="1200" dirty="0" smtClean="0"/>
                    </a:p>
                    <a:p>
                      <a:endParaRPr lang="en-US" sz="1200" dirty="0" smtClean="0"/>
                    </a:p>
                    <a:p>
                      <a:endParaRPr lang="en-US" sz="1200" dirty="0" smtClean="0"/>
                    </a:p>
                    <a:p>
                      <a:endParaRPr lang="en-US" sz="1200" dirty="0" smtClean="0"/>
                    </a:p>
                    <a:p>
                      <a:endParaRPr lang="en-US" sz="1200" dirty="0" smtClean="0"/>
                    </a:p>
                  </a:txBody>
                  <a:tcPr/>
                </a:tc>
                <a:extLst>
                  <a:ext uri="{0D108BD9-81ED-4DB2-BD59-A6C34878D82A}">
                    <a16:rowId xmlns:a16="http://schemas.microsoft.com/office/drawing/2014/main" val="10004"/>
                  </a:ext>
                </a:extLst>
              </a:tr>
            </a:tbl>
          </a:graphicData>
        </a:graphic>
      </p:graphicFrame>
      <p:cxnSp>
        <p:nvCxnSpPr>
          <p:cNvPr id="12" name="Straight Arrow Connector 11"/>
          <p:cNvCxnSpPr/>
          <p:nvPr/>
        </p:nvCxnSpPr>
        <p:spPr>
          <a:xfrm>
            <a:off x="1474635" y="951591"/>
            <a:ext cx="66247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418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TotalTime>
  <Words>434</Words>
  <Application>Microsoft Office PowerPoint</Application>
  <PresentationFormat>On-screen Show (4:3)</PresentationFormat>
  <Paragraphs>38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Step 1: Journey mapping – template A tool to help understand your problem</vt:lpstr>
    </vt:vector>
  </TitlesOfParts>
  <Company>Taunton &amp; Somerset NHS Foundation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1: Journey mapping – template A tool to help understand your problem</dc:title>
  <dc:creator>Claire White</dc:creator>
  <cp:lastModifiedBy>Nicola Lowe</cp:lastModifiedBy>
  <cp:revision>2</cp:revision>
  <dcterms:created xsi:type="dcterms:W3CDTF">2020-07-05T10:55:24Z</dcterms:created>
  <dcterms:modified xsi:type="dcterms:W3CDTF">2022-05-05T22:37:37Z</dcterms:modified>
</cp:coreProperties>
</file>